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9" r:id="rId3"/>
    <p:sldId id="257" r:id="rId4"/>
    <p:sldId id="258" r:id="rId5"/>
    <p:sldId id="270" r:id="rId6"/>
    <p:sldId id="264" r:id="rId7"/>
    <p:sldId id="268" r:id="rId8"/>
  </p:sldIdLst>
  <p:sldSz cx="12192000" cy="6858000"/>
  <p:notesSz cx="6888163" cy="100203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5" d="100"/>
          <a:sy n="85" d="100"/>
        </p:scale>
        <p:origin x="590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BFEAC4B0-A72E-4454-9261-0A5CC67A2B3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FEC2E2E9-A0E1-4555-A57A-CCADB256291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/>
              <a:t>Kliknutím můžete upravit styl předlohy.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DB3496A6-7AC5-4E59-8709-507B2891E4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B1539E-EAFD-464C-948E-820600CF01F5}" type="datetimeFigureOut">
              <a:rPr lang="cs-CZ" smtClean="0"/>
              <a:t>24.05.2022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568B9417-AE64-4669-A5AE-2D2D1CDAE0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D36B3C4A-44A7-4482-85EE-DDC68776FD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1B457A-0820-4926-A196-21C12EA092A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782364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10000"/>
    </mc:Choice>
    <mc:Fallback xmlns="">
      <p:transition advClick="0" advTm="1000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55A69B44-1321-40FB-A74D-1218FD506D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>
            <a:extLst>
              <a:ext uri="{FF2B5EF4-FFF2-40B4-BE49-F238E27FC236}">
                <a16:creationId xmlns:a16="http://schemas.microsoft.com/office/drawing/2014/main" id="{220EF861-B8CF-49CD-A067-BBB7E73F90D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A72A2CB0-A504-4783-A1CD-CFCB1FDF9D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B1539E-EAFD-464C-948E-820600CF01F5}" type="datetimeFigureOut">
              <a:rPr lang="cs-CZ" smtClean="0"/>
              <a:t>24.05.2022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FCB2BAB1-069F-4AAA-AA97-18DF1C1B89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6CAC68CE-C713-45E5-B0EE-AC599B461B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1B457A-0820-4926-A196-21C12EA092A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371550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10000"/>
    </mc:Choice>
    <mc:Fallback xmlns="">
      <p:transition advClick="0" advTm="1000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>
            <a:extLst>
              <a:ext uri="{FF2B5EF4-FFF2-40B4-BE49-F238E27FC236}">
                <a16:creationId xmlns:a16="http://schemas.microsoft.com/office/drawing/2014/main" id="{0CC94EB6-5B09-4ECF-B545-4EAE7D5B42B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>
            <a:extLst>
              <a:ext uri="{FF2B5EF4-FFF2-40B4-BE49-F238E27FC236}">
                <a16:creationId xmlns:a16="http://schemas.microsoft.com/office/drawing/2014/main" id="{BC65735D-7563-4186-9659-D5BEA3252AF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BFE6B12B-4F69-45A2-AE32-8FAE8946B2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B1539E-EAFD-464C-948E-820600CF01F5}" type="datetimeFigureOut">
              <a:rPr lang="cs-CZ" smtClean="0"/>
              <a:t>24.05.2022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3A932148-54DA-4638-A461-34C3DFFE8E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D1B83494-5BDB-477C-AEC6-36C4DDADA0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1B457A-0820-4926-A196-21C12EA092A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618020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10000"/>
    </mc:Choice>
    <mc:Fallback xmlns="">
      <p:transition advClick="0" advTm="1000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9E15E10C-5431-456E-B46E-59F803E14D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8B838EA6-F29D-4AEA-B6C2-8225FC796C6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F995D165-6136-464F-90BC-89C060A2E1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B1539E-EAFD-464C-948E-820600CF01F5}" type="datetimeFigureOut">
              <a:rPr lang="cs-CZ" smtClean="0"/>
              <a:t>24.05.2022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7A3D2CE3-E983-4814-B652-5E0E3C28AB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6C048C9B-5354-4478-926B-3DFC7B2F85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1B457A-0820-4926-A196-21C12EA092A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423130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10000"/>
    </mc:Choice>
    <mc:Fallback xmlns="">
      <p:transition advClick="0" advTm="1000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oddí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8705CC39-B5E4-4724-9735-7C03E76DFD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489C06AA-1D08-4864-A372-C95FADB7C83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21B455D2-0D30-471C-BD5E-72CB7D5198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B1539E-EAFD-464C-948E-820600CF01F5}" type="datetimeFigureOut">
              <a:rPr lang="cs-CZ" smtClean="0"/>
              <a:t>24.05.2022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CEB15964-9DB2-4133-BD83-9FECEA7616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9CBF0DA5-640A-4545-835A-AD00A2A378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1B457A-0820-4926-A196-21C12EA092A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291659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10000"/>
    </mc:Choice>
    <mc:Fallback xmlns="">
      <p:transition advClick="0" advTm="1000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5AA5C200-C807-435C-B8C8-C7C202D377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519AE54D-A34E-47C6-A20D-5D1EC1D6E9F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6B2E2CDD-10D3-45CB-9880-0220824A85E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41C62464-80E3-4508-95D3-C9635D4236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B1539E-EAFD-464C-948E-820600CF01F5}" type="datetimeFigureOut">
              <a:rPr lang="cs-CZ" smtClean="0"/>
              <a:t>24.05.2022</a:t>
            </a:fld>
            <a:endParaRPr lang="cs-CZ"/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4AAE7EB6-20E2-47D3-B762-24EB891123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E59F883A-BA97-4539-8CC7-FC408DB025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1B457A-0820-4926-A196-21C12EA092A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834551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10000"/>
    </mc:Choice>
    <mc:Fallback xmlns="">
      <p:transition advClick="0" advTm="1000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01AFB127-3396-474F-A942-694B439ECF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1D0F2DF4-F1FE-4F35-9E59-D6E02D67A31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6B576D97-8671-459F-B374-6271CC7FDC8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text 4">
            <a:extLst>
              <a:ext uri="{FF2B5EF4-FFF2-40B4-BE49-F238E27FC236}">
                <a16:creationId xmlns:a16="http://schemas.microsoft.com/office/drawing/2014/main" id="{9D638FCA-E641-4D52-837B-E50363EE521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6" name="Zástupný obsah 5">
            <a:extLst>
              <a:ext uri="{FF2B5EF4-FFF2-40B4-BE49-F238E27FC236}">
                <a16:creationId xmlns:a16="http://schemas.microsoft.com/office/drawing/2014/main" id="{170A9553-702F-4C67-888B-49CD8595DDE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7" name="Zástupný symbol pro datum 6">
            <a:extLst>
              <a:ext uri="{FF2B5EF4-FFF2-40B4-BE49-F238E27FC236}">
                <a16:creationId xmlns:a16="http://schemas.microsoft.com/office/drawing/2014/main" id="{FCA4A603-18F3-4A2B-8F19-861F330F89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B1539E-EAFD-464C-948E-820600CF01F5}" type="datetimeFigureOut">
              <a:rPr lang="cs-CZ" smtClean="0"/>
              <a:t>24.05.2022</a:t>
            </a:fld>
            <a:endParaRPr lang="cs-CZ"/>
          </a:p>
        </p:txBody>
      </p:sp>
      <p:sp>
        <p:nvSpPr>
          <p:cNvPr id="8" name="Zástupný symbol pro zápatí 7">
            <a:extLst>
              <a:ext uri="{FF2B5EF4-FFF2-40B4-BE49-F238E27FC236}">
                <a16:creationId xmlns:a16="http://schemas.microsoft.com/office/drawing/2014/main" id="{99935840-C00F-4F19-8526-1AE32F98DB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>
            <a:extLst>
              <a:ext uri="{FF2B5EF4-FFF2-40B4-BE49-F238E27FC236}">
                <a16:creationId xmlns:a16="http://schemas.microsoft.com/office/drawing/2014/main" id="{55A35C3C-915E-48E1-93C1-EBA8887103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1B457A-0820-4926-A196-21C12EA092A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674923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10000"/>
    </mc:Choice>
    <mc:Fallback xmlns="">
      <p:transition advClick="0" advTm="1000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1C4FC523-E6C8-4AE4-8EE8-9B02D778D4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datum 2">
            <a:extLst>
              <a:ext uri="{FF2B5EF4-FFF2-40B4-BE49-F238E27FC236}">
                <a16:creationId xmlns:a16="http://schemas.microsoft.com/office/drawing/2014/main" id="{DD8CE2FF-4741-4388-828E-A1492AFE67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B1539E-EAFD-464C-948E-820600CF01F5}" type="datetimeFigureOut">
              <a:rPr lang="cs-CZ" smtClean="0"/>
              <a:t>24.05.2022</a:t>
            </a:fld>
            <a:endParaRPr lang="cs-CZ"/>
          </a:p>
        </p:txBody>
      </p:sp>
      <p:sp>
        <p:nvSpPr>
          <p:cNvPr id="4" name="Zástupný symbol pro zápatí 3">
            <a:extLst>
              <a:ext uri="{FF2B5EF4-FFF2-40B4-BE49-F238E27FC236}">
                <a16:creationId xmlns:a16="http://schemas.microsoft.com/office/drawing/2014/main" id="{DDC44C13-D08F-44EB-B261-8C83AF17CA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AF9E2EED-AE4E-4DC3-9DEB-D0D1BE9725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1B457A-0820-4926-A196-21C12EA092A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411181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10000"/>
    </mc:Choice>
    <mc:Fallback xmlns="">
      <p:transition advClick="0" advTm="1000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>
            <a:extLst>
              <a:ext uri="{FF2B5EF4-FFF2-40B4-BE49-F238E27FC236}">
                <a16:creationId xmlns:a16="http://schemas.microsoft.com/office/drawing/2014/main" id="{4BA14B74-F7F2-4270-9CAB-20D5E61D96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B1539E-EAFD-464C-948E-820600CF01F5}" type="datetimeFigureOut">
              <a:rPr lang="cs-CZ" smtClean="0"/>
              <a:t>24.05.2022</a:t>
            </a:fld>
            <a:endParaRPr lang="cs-CZ"/>
          </a:p>
        </p:txBody>
      </p:sp>
      <p:sp>
        <p:nvSpPr>
          <p:cNvPr id="3" name="Zástupný symbol pro zápatí 2">
            <a:extLst>
              <a:ext uri="{FF2B5EF4-FFF2-40B4-BE49-F238E27FC236}">
                <a16:creationId xmlns:a16="http://schemas.microsoft.com/office/drawing/2014/main" id="{9C52B779-F629-4C28-A836-9BC496BD3B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83F0E33D-5776-464B-B131-D9D1A84F42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1B457A-0820-4926-A196-21C12EA092A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888555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10000"/>
    </mc:Choice>
    <mc:Fallback xmlns="">
      <p:transition advClick="0" advTm="1000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AF36BD3A-A193-4E5D-825D-C2DB2C1240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07F1F026-98E9-4597-A84A-581D1DE25A1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text 3">
            <a:extLst>
              <a:ext uri="{FF2B5EF4-FFF2-40B4-BE49-F238E27FC236}">
                <a16:creationId xmlns:a16="http://schemas.microsoft.com/office/drawing/2014/main" id="{6861E1CC-6226-42C8-A96F-7B68CACFE91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3B34AE6E-929F-4804-B730-DF6BD9F3E4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B1539E-EAFD-464C-948E-820600CF01F5}" type="datetimeFigureOut">
              <a:rPr lang="cs-CZ" smtClean="0"/>
              <a:t>24.05.2022</a:t>
            </a:fld>
            <a:endParaRPr lang="cs-CZ"/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D8085E99-C8BC-4CD3-991A-044356651D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0DF4AF85-F330-43DD-BBEC-0ABD1A10B6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1B457A-0820-4926-A196-21C12EA092A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248349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10000"/>
    </mc:Choice>
    <mc:Fallback xmlns="">
      <p:transition advClick="0" advTm="1000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9F99D5DB-63A0-4D96-82CB-7432901CC5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obrázku 2">
            <a:extLst>
              <a:ext uri="{FF2B5EF4-FFF2-40B4-BE49-F238E27FC236}">
                <a16:creationId xmlns:a16="http://schemas.microsoft.com/office/drawing/2014/main" id="{2BB71C96-F2C0-4D92-8DDC-2B0D8E5ED63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text 3">
            <a:extLst>
              <a:ext uri="{FF2B5EF4-FFF2-40B4-BE49-F238E27FC236}">
                <a16:creationId xmlns:a16="http://schemas.microsoft.com/office/drawing/2014/main" id="{B3778075-08FE-486B-92B1-343EF95E50E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44DB7C33-A775-4C8E-9868-2ECAD61C3D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B1539E-EAFD-464C-948E-820600CF01F5}" type="datetimeFigureOut">
              <a:rPr lang="cs-CZ" smtClean="0"/>
              <a:t>24.05.2022</a:t>
            </a:fld>
            <a:endParaRPr lang="cs-CZ"/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45F67F4F-A5B5-474A-BBB3-859F0503D2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63B05551-D957-4345-9B10-FBC022D6C5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1B457A-0820-4926-A196-21C12EA092A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285016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10000"/>
    </mc:Choice>
    <mc:Fallback xmlns="">
      <p:transition advClick="0" advTm="1000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nadpis 1">
            <a:extLst>
              <a:ext uri="{FF2B5EF4-FFF2-40B4-BE49-F238E27FC236}">
                <a16:creationId xmlns:a16="http://schemas.microsoft.com/office/drawing/2014/main" id="{C1852EE3-C1B5-46B2-8CB7-1FE55DFBFF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FD6CD527-44D1-49BE-9E98-72712AA21B7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BD23C65D-E75E-4C44-86E0-5484395BBBF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B1539E-EAFD-464C-948E-820600CF01F5}" type="datetimeFigureOut">
              <a:rPr lang="cs-CZ" smtClean="0"/>
              <a:t>24.05.2022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C64A9565-172E-4E3A-B17C-1D76B257014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C62DE72C-C691-4ABA-AB55-3AC31449C14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1B457A-0820-4926-A196-21C12EA092A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908862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p14:dur="10" advClick="0" advTm="10000"/>
    </mc:Choice>
    <mc:Fallback xmlns="">
      <p:transition advClick="0" advTm="10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hyperlink" Target="mailto:veronika.ondrejova@moravska-cesta.cz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B80427E5-E58E-45B6-8BD6-BE117934923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758156"/>
            <a:ext cx="9144000" cy="1452563"/>
          </a:xfrm>
        </p:spPr>
        <p:txBody>
          <a:bodyPr>
            <a:normAutofit/>
          </a:bodyPr>
          <a:lstStyle/>
          <a:p>
            <a:r>
              <a:rPr lang="cs-CZ" sz="4000" b="1" dirty="0">
                <a:solidFill>
                  <a:schemeClr val="accent1">
                    <a:lumMod val="75000"/>
                  </a:schemeClr>
                </a:solidFill>
              </a:rPr>
              <a:t>Místní akční plán vzdělávání III na území MAS Moravská cesta</a:t>
            </a:r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818A8F02-5E6C-447F-85E7-FF0E2A21238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758407"/>
            <a:ext cx="9144000" cy="1655762"/>
          </a:xfrm>
        </p:spPr>
        <p:txBody>
          <a:bodyPr/>
          <a:lstStyle/>
          <a:p>
            <a:r>
              <a:rPr lang="cs-CZ" b="0" i="0" dirty="0">
                <a:solidFill>
                  <a:srgbClr val="000000"/>
                </a:solidFill>
                <a:effectLst/>
                <a:latin typeface="Roboto Condensed" panose="02000000000000000000" pitchFamily="2" charset="0"/>
              </a:rPr>
              <a:t>Registrační číslo projektu: CZ.02.3.68/0.0/0.0/20_082/0019950</a:t>
            </a:r>
            <a:endParaRPr lang="cs-CZ" dirty="0"/>
          </a:p>
        </p:txBody>
      </p:sp>
      <p:pic>
        <p:nvPicPr>
          <p:cNvPr id="4" name="Obrázek 3">
            <a:extLst>
              <a:ext uri="{FF2B5EF4-FFF2-40B4-BE49-F238E27FC236}">
                <a16:creationId xmlns:a16="http://schemas.microsoft.com/office/drawing/2014/main" id="{936C7F1A-E113-4F1F-B295-9866306C867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11021" y="5639603"/>
            <a:ext cx="4611370" cy="1029335"/>
          </a:xfrm>
          <a:prstGeom prst="rect">
            <a:avLst/>
          </a:prstGeom>
        </p:spPr>
      </p:pic>
      <p:pic>
        <p:nvPicPr>
          <p:cNvPr id="7" name="Obrázek 6">
            <a:extLst>
              <a:ext uri="{FF2B5EF4-FFF2-40B4-BE49-F238E27FC236}">
                <a16:creationId xmlns:a16="http://schemas.microsoft.com/office/drawing/2014/main" id="{234F8EFB-51BF-491F-9897-AC5ABAA2CC7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93979" y="115094"/>
            <a:ext cx="1990725" cy="1095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45960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10000"/>
    </mc:Choice>
    <mc:Fallback xmlns="">
      <p:transition advClick="0" advTm="10000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Obrázek 7">
            <a:extLst>
              <a:ext uri="{FF2B5EF4-FFF2-40B4-BE49-F238E27FC236}">
                <a16:creationId xmlns:a16="http://schemas.microsoft.com/office/drawing/2014/main" id="{D5CA6AF3-C728-41C8-A434-B280C6F4FD8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59618" y="1554614"/>
            <a:ext cx="6624516" cy="3966087"/>
          </a:xfrm>
          <a:prstGeom prst="rect">
            <a:avLst/>
          </a:prstGeom>
        </p:spPr>
      </p:pic>
      <p:sp>
        <p:nvSpPr>
          <p:cNvPr id="2" name="Nadpis 1">
            <a:extLst>
              <a:ext uri="{FF2B5EF4-FFF2-40B4-BE49-F238E27FC236}">
                <a16:creationId xmlns:a16="http://schemas.microsoft.com/office/drawing/2014/main" id="{B80427E5-E58E-45B6-8BD6-BE117934923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44706" y="942353"/>
            <a:ext cx="9144000" cy="682056"/>
          </a:xfrm>
        </p:spPr>
        <p:txBody>
          <a:bodyPr>
            <a:normAutofit/>
          </a:bodyPr>
          <a:lstStyle/>
          <a:p>
            <a:r>
              <a:rPr lang="cs-CZ" sz="4000" b="1" dirty="0">
                <a:solidFill>
                  <a:schemeClr val="accent1">
                    <a:lumMod val="75000"/>
                  </a:schemeClr>
                </a:solidFill>
              </a:rPr>
              <a:t>Představení MAP III</a:t>
            </a:r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818A8F02-5E6C-447F-85E7-FF0E2A21238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54716" y="3816401"/>
            <a:ext cx="6176682" cy="1352316"/>
          </a:xfrm>
        </p:spPr>
        <p:txBody>
          <a:bodyPr/>
          <a:lstStyle/>
          <a:p>
            <a:endParaRPr lang="cs-CZ" b="0" i="0" dirty="0">
              <a:solidFill>
                <a:srgbClr val="000000"/>
              </a:solidFill>
              <a:effectLst/>
              <a:latin typeface="Roboto Condensed" panose="02000000000000000000" pitchFamily="2" charset="0"/>
            </a:endParaRPr>
          </a:p>
          <a:p>
            <a:r>
              <a:rPr lang="cs-CZ" b="0" i="0" dirty="0">
                <a:solidFill>
                  <a:srgbClr val="000000"/>
                </a:solidFill>
                <a:effectLst/>
                <a:latin typeface="Roboto Condensed" panose="02000000000000000000" pitchFamily="2" charset="0"/>
              </a:rPr>
              <a:t>30 škol dle RED IZO (23 MŠ, 19 ZŠ, 1 ZUŠ, 1 DDM)</a:t>
            </a:r>
          </a:p>
          <a:p>
            <a:r>
              <a:rPr lang="cs-CZ" dirty="0">
                <a:solidFill>
                  <a:srgbClr val="000000"/>
                </a:solidFill>
                <a:latin typeface="Roboto Condensed" panose="02000000000000000000" pitchFamily="2" charset="0"/>
              </a:rPr>
              <a:t>4 povinné PS </a:t>
            </a:r>
          </a:p>
          <a:p>
            <a:endParaRPr lang="cs-CZ" dirty="0"/>
          </a:p>
        </p:txBody>
      </p:sp>
      <p:pic>
        <p:nvPicPr>
          <p:cNvPr id="4" name="Obrázek 3">
            <a:extLst>
              <a:ext uri="{FF2B5EF4-FFF2-40B4-BE49-F238E27FC236}">
                <a16:creationId xmlns:a16="http://schemas.microsoft.com/office/drawing/2014/main" id="{936C7F1A-E113-4F1F-B295-9866306C867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11021" y="5639603"/>
            <a:ext cx="4611370" cy="1029335"/>
          </a:xfrm>
          <a:prstGeom prst="rect">
            <a:avLst/>
          </a:prstGeom>
        </p:spPr>
      </p:pic>
      <p:pic>
        <p:nvPicPr>
          <p:cNvPr id="7" name="Obrázek 6">
            <a:extLst>
              <a:ext uri="{FF2B5EF4-FFF2-40B4-BE49-F238E27FC236}">
                <a16:creationId xmlns:a16="http://schemas.microsoft.com/office/drawing/2014/main" id="{234F8EFB-51BF-491F-9897-AC5ABAA2CC7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93979" y="115094"/>
            <a:ext cx="1990725" cy="1095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00131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10000"/>
    </mc:Choice>
    <mc:Fallback xmlns="">
      <p:transition advClick="0" advTm="10000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3926690B-98CC-42D3-BD3C-1754862FA2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3600" b="1" dirty="0">
                <a:solidFill>
                  <a:schemeClr val="accent1">
                    <a:lumMod val="75000"/>
                  </a:schemeClr>
                </a:solidFill>
              </a:rPr>
              <a:t>Řídící výbor a pracovní skupiny</a:t>
            </a:r>
          </a:p>
        </p:txBody>
      </p:sp>
      <p:pic>
        <p:nvPicPr>
          <p:cNvPr id="4" name="Obrázek 3">
            <a:extLst>
              <a:ext uri="{FF2B5EF4-FFF2-40B4-BE49-F238E27FC236}">
                <a16:creationId xmlns:a16="http://schemas.microsoft.com/office/drawing/2014/main" id="{79D94EEC-4656-487E-A3E3-98BD49A343D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93979" y="115094"/>
            <a:ext cx="1990725" cy="1095375"/>
          </a:xfrm>
          <a:prstGeom prst="rect">
            <a:avLst/>
          </a:prstGeom>
        </p:spPr>
      </p:pic>
      <p:pic>
        <p:nvPicPr>
          <p:cNvPr id="5" name="Obrázek 4">
            <a:extLst>
              <a:ext uri="{FF2B5EF4-FFF2-40B4-BE49-F238E27FC236}">
                <a16:creationId xmlns:a16="http://schemas.microsoft.com/office/drawing/2014/main" id="{DBB7E5E0-3F56-4FFA-93A9-C08D70BC161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11021" y="5639603"/>
            <a:ext cx="4611370" cy="1029335"/>
          </a:xfrm>
          <a:prstGeom prst="rect">
            <a:avLst/>
          </a:prstGeom>
        </p:spPr>
      </p:pic>
      <p:sp>
        <p:nvSpPr>
          <p:cNvPr id="6" name="Zástupný obsah 5">
            <a:extLst>
              <a:ext uri="{FF2B5EF4-FFF2-40B4-BE49-F238E27FC236}">
                <a16:creationId xmlns:a16="http://schemas.microsoft.com/office/drawing/2014/main" id="{00F9EBEE-0354-F0A0-1FC0-6A6B9DFE6E6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Při výběru členů byl kladen důraz na kontinuitu a návaznost na ukončený projekt MAP II </a:t>
            </a:r>
          </a:p>
          <a:p>
            <a:r>
              <a:rPr lang="cs-CZ" dirty="0"/>
              <a:t>Řídící výbor se sešel online na ustavující schůzi a schválil důležité dokumenty k úspěšnému zahájení projektu</a:t>
            </a:r>
          </a:p>
          <a:p>
            <a:r>
              <a:rPr lang="cs-CZ" dirty="0"/>
              <a:t>Pracovní skupiny byly na ustavující schůzi odsouhlaseny</a:t>
            </a:r>
          </a:p>
          <a:p>
            <a:pPr lvl="1"/>
            <a:r>
              <a:rPr lang="cs-CZ" dirty="0"/>
              <a:t>PS ke čtenářské a matematické gramotnosti a k rozvoji potenciálu každého žáka</a:t>
            </a:r>
          </a:p>
          <a:p>
            <a:pPr lvl="1"/>
            <a:r>
              <a:rPr lang="cs-CZ" dirty="0"/>
              <a:t> PS pro financování</a:t>
            </a:r>
          </a:p>
          <a:p>
            <a:pPr lvl="1"/>
            <a:r>
              <a:rPr lang="cs-CZ" dirty="0"/>
              <a:t>PS pro rovné příležitosti</a:t>
            </a:r>
          </a:p>
        </p:txBody>
      </p:sp>
    </p:spTree>
    <p:extLst>
      <p:ext uri="{BB962C8B-B14F-4D97-AF65-F5344CB8AC3E}">
        <p14:creationId xmlns:p14="http://schemas.microsoft.com/office/powerpoint/2010/main" val="22309126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10000"/>
    </mc:Choice>
    <mc:Fallback xmlns="">
      <p:transition advClick="0" advTm="10000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3926690B-98CC-42D3-BD3C-1754862FA2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>
                <a:solidFill>
                  <a:schemeClr val="accent1">
                    <a:lumMod val="75000"/>
                  </a:schemeClr>
                </a:solidFill>
              </a:rPr>
              <a:t>Dosavadní činnost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90172EE7-4275-4BB1-86C7-D3E37EB45B5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3911787"/>
          </a:xfrm>
        </p:spPr>
        <p:txBody>
          <a:bodyPr/>
          <a:lstStyle/>
          <a:p>
            <a:r>
              <a:rPr lang="cs-CZ" dirty="0"/>
              <a:t>Setkání škol</a:t>
            </a:r>
          </a:p>
          <a:p>
            <a:r>
              <a:rPr lang="cs-CZ" dirty="0"/>
              <a:t>Představení terénních batohů, k zapůjčení v ZŠ Křelov-</a:t>
            </a:r>
            <a:r>
              <a:rPr lang="cs-CZ" dirty="0" err="1"/>
              <a:t>Břuchotín</a:t>
            </a:r>
            <a:endParaRPr lang="cs-CZ" dirty="0"/>
          </a:p>
          <a:p>
            <a:r>
              <a:rPr lang="cs-CZ" dirty="0"/>
              <a:t>Školy si stále mohou zapůjčovat matematické a čtenářské krabice</a:t>
            </a:r>
          </a:p>
          <a:p>
            <a:r>
              <a:rPr lang="cs-CZ" dirty="0"/>
              <a:t>Omalovánky</a:t>
            </a:r>
          </a:p>
          <a:p>
            <a:r>
              <a:rPr lang="cs-CZ" dirty="0"/>
              <a:t>Prvouky pro malé i velké</a:t>
            </a:r>
          </a:p>
          <a:p>
            <a:r>
              <a:rPr lang="cs-CZ" dirty="0"/>
              <a:t>Dobíhají programy Sdružení „D“</a:t>
            </a:r>
          </a:p>
          <a:p>
            <a:pPr marL="0" indent="0">
              <a:buNone/>
            </a:pPr>
            <a:endParaRPr lang="cs-CZ" dirty="0"/>
          </a:p>
        </p:txBody>
      </p:sp>
      <p:pic>
        <p:nvPicPr>
          <p:cNvPr id="5" name="Obrázek 4">
            <a:extLst>
              <a:ext uri="{FF2B5EF4-FFF2-40B4-BE49-F238E27FC236}">
                <a16:creationId xmlns:a16="http://schemas.microsoft.com/office/drawing/2014/main" id="{DBB7E5E0-3F56-4FFA-93A9-C08D70BC161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11021" y="5639603"/>
            <a:ext cx="4611370" cy="1029335"/>
          </a:xfrm>
          <a:prstGeom prst="rect">
            <a:avLst/>
          </a:prstGeom>
        </p:spPr>
      </p:pic>
      <p:pic>
        <p:nvPicPr>
          <p:cNvPr id="6" name="Obrázek 5">
            <a:extLst>
              <a:ext uri="{FF2B5EF4-FFF2-40B4-BE49-F238E27FC236}">
                <a16:creationId xmlns:a16="http://schemas.microsoft.com/office/drawing/2014/main" id="{6F9E33A8-9C7B-4BB2-BE51-8D9D1A3FF25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93979" y="115094"/>
            <a:ext cx="1990725" cy="1095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4933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10000"/>
    </mc:Choice>
    <mc:Fallback xmlns="">
      <p:transition advClick="0" advTm="10000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3926690B-98CC-42D3-BD3C-1754862FA2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>
                <a:solidFill>
                  <a:schemeClr val="accent1">
                    <a:lumMod val="75000"/>
                  </a:schemeClr>
                </a:solidFill>
              </a:rPr>
              <a:t>Co plánujeme dál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90172EE7-4275-4BB1-86C7-D3E37EB45B5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3911787"/>
          </a:xfrm>
        </p:spPr>
        <p:txBody>
          <a:bodyPr/>
          <a:lstStyle/>
          <a:p>
            <a:r>
              <a:rPr lang="cs-CZ" dirty="0"/>
              <a:t>Setkání škol na podzim</a:t>
            </a:r>
          </a:p>
          <a:p>
            <a:r>
              <a:rPr lang="cs-CZ" dirty="0"/>
              <a:t>Kniha pohádek</a:t>
            </a:r>
          </a:p>
          <a:p>
            <a:r>
              <a:rPr lang="cs-CZ" dirty="0"/>
              <a:t>Povinná setkání ŘV a PS</a:t>
            </a:r>
          </a:p>
          <a:p>
            <a:r>
              <a:rPr lang="cs-CZ" dirty="0"/>
              <a:t>Schválení Strategického rámce 15.6.2022</a:t>
            </a:r>
          </a:p>
          <a:p>
            <a:pPr marL="0" indent="0">
              <a:buNone/>
            </a:pPr>
            <a:endParaRPr lang="cs-CZ" dirty="0"/>
          </a:p>
        </p:txBody>
      </p:sp>
      <p:pic>
        <p:nvPicPr>
          <p:cNvPr id="5" name="Obrázek 4">
            <a:extLst>
              <a:ext uri="{FF2B5EF4-FFF2-40B4-BE49-F238E27FC236}">
                <a16:creationId xmlns:a16="http://schemas.microsoft.com/office/drawing/2014/main" id="{DBB7E5E0-3F56-4FFA-93A9-C08D70BC161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11021" y="5639603"/>
            <a:ext cx="4611370" cy="1029335"/>
          </a:xfrm>
          <a:prstGeom prst="rect">
            <a:avLst/>
          </a:prstGeom>
        </p:spPr>
      </p:pic>
      <p:pic>
        <p:nvPicPr>
          <p:cNvPr id="6" name="Obrázek 5">
            <a:extLst>
              <a:ext uri="{FF2B5EF4-FFF2-40B4-BE49-F238E27FC236}">
                <a16:creationId xmlns:a16="http://schemas.microsoft.com/office/drawing/2014/main" id="{6F9E33A8-9C7B-4BB2-BE51-8D9D1A3FF25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93979" y="115094"/>
            <a:ext cx="1990725" cy="1095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64510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10000"/>
    </mc:Choice>
    <mc:Fallback xmlns="">
      <p:transition advClick="0" advTm="10000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3926690B-98CC-42D3-BD3C-1754862FA2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9235" y="545197"/>
            <a:ext cx="4930063" cy="1325563"/>
          </a:xfrm>
        </p:spPr>
        <p:txBody>
          <a:bodyPr/>
          <a:lstStyle/>
          <a:p>
            <a:r>
              <a:rPr lang="cs-CZ" b="1" dirty="0">
                <a:solidFill>
                  <a:schemeClr val="accent1">
                    <a:lumMod val="75000"/>
                  </a:schemeClr>
                </a:solidFill>
              </a:rPr>
              <a:t>Pohádky od nás</a:t>
            </a:r>
          </a:p>
        </p:txBody>
      </p:sp>
      <p:pic>
        <p:nvPicPr>
          <p:cNvPr id="5" name="Obrázek 4">
            <a:extLst>
              <a:ext uri="{FF2B5EF4-FFF2-40B4-BE49-F238E27FC236}">
                <a16:creationId xmlns:a16="http://schemas.microsoft.com/office/drawing/2014/main" id="{DBB7E5E0-3F56-4FFA-93A9-C08D70BC161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11021" y="5639603"/>
            <a:ext cx="4611370" cy="1029335"/>
          </a:xfrm>
          <a:prstGeom prst="rect">
            <a:avLst/>
          </a:prstGeom>
        </p:spPr>
      </p:pic>
      <p:pic>
        <p:nvPicPr>
          <p:cNvPr id="6" name="Obrázek 5">
            <a:extLst>
              <a:ext uri="{FF2B5EF4-FFF2-40B4-BE49-F238E27FC236}">
                <a16:creationId xmlns:a16="http://schemas.microsoft.com/office/drawing/2014/main" id="{6F9E33A8-9C7B-4BB2-BE51-8D9D1A3FF25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93979" y="115094"/>
            <a:ext cx="1990725" cy="1095375"/>
          </a:xfrm>
          <a:prstGeom prst="rect">
            <a:avLst/>
          </a:prstGeom>
        </p:spPr>
      </p:pic>
      <p:sp>
        <p:nvSpPr>
          <p:cNvPr id="8" name="Zástupný obsah 2">
            <a:extLst>
              <a:ext uri="{FF2B5EF4-FFF2-40B4-BE49-F238E27FC236}">
                <a16:creationId xmlns:a16="http://schemas.microsoft.com/office/drawing/2014/main" id="{1482C6BC-C0D5-4FDA-814F-2089D5ED16F2}"/>
              </a:ext>
            </a:extLst>
          </p:cNvPr>
          <p:cNvSpPr txBox="1">
            <a:spLocks/>
          </p:cNvSpPr>
          <p:nvPr/>
        </p:nvSpPr>
        <p:spPr>
          <a:xfrm>
            <a:off x="712694" y="1870760"/>
            <a:ext cx="7776882" cy="3768843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cs-CZ" dirty="0"/>
              <a:t>Cílem publikace je přiblížit obce regionu, zaujmout a vtáhnout do dětní v regionu děti i dospělé</a:t>
            </a:r>
          </a:p>
          <a:p>
            <a:r>
              <a:rPr lang="cs-CZ" dirty="0"/>
              <a:t>Pohádky budou obsahovat ilustrace od dětí z MŠ a ZŠ v našem regionu</a:t>
            </a:r>
          </a:p>
          <a:p>
            <a:r>
              <a:rPr lang="cs-CZ" dirty="0"/>
              <a:t>Školy ke konci prázdnin dostanou podklady pro tvorbu obrázků a děti je to konce září zpracují</a:t>
            </a:r>
          </a:p>
          <a:p>
            <a:r>
              <a:rPr lang="cs-CZ" dirty="0"/>
              <a:t>Na podzimní slavnosti 9.10.2022 na </a:t>
            </a:r>
            <a:r>
              <a:rPr lang="cs-CZ" dirty="0" err="1"/>
              <a:t>Fortu</a:t>
            </a:r>
            <a:r>
              <a:rPr lang="cs-CZ" dirty="0"/>
              <a:t> budou všechny kresby vystaveny, vyhodnoceny a vybrány do publikace. Děti se budou moci se svými kresbami vyfotit.</a:t>
            </a:r>
          </a:p>
          <a:p>
            <a:endParaRPr lang="cs-CZ" dirty="0"/>
          </a:p>
        </p:txBody>
      </p:sp>
      <p:pic>
        <p:nvPicPr>
          <p:cNvPr id="7" name="Obrázek 6">
            <a:extLst>
              <a:ext uri="{FF2B5EF4-FFF2-40B4-BE49-F238E27FC236}">
                <a16:creationId xmlns:a16="http://schemas.microsoft.com/office/drawing/2014/main" id="{C50E2EED-40E6-C64C-80B0-564A3CE6BC3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78687" y="1636059"/>
            <a:ext cx="1792941" cy="35858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24956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10000"/>
    </mc:Choice>
    <mc:Fallback xmlns="">
      <p:transition advClick="0" advTm="10000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3926690B-98CC-42D3-BD3C-1754862FA2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855266"/>
            <a:ext cx="10515600" cy="1325563"/>
          </a:xfrm>
        </p:spPr>
        <p:txBody>
          <a:bodyPr/>
          <a:lstStyle/>
          <a:p>
            <a:r>
              <a:rPr lang="cs-CZ" b="1" dirty="0">
                <a:solidFill>
                  <a:schemeClr val="accent1">
                    <a:lumMod val="75000"/>
                  </a:schemeClr>
                </a:solidFill>
              </a:rPr>
              <a:t>Kontakt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90172EE7-4275-4BB1-86C7-D3E37EB45B5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408119"/>
            <a:ext cx="10515600" cy="3768843"/>
          </a:xfrm>
        </p:spPr>
        <p:txBody>
          <a:bodyPr/>
          <a:lstStyle/>
          <a:p>
            <a:pPr marL="0" indent="0">
              <a:buNone/>
            </a:pPr>
            <a:r>
              <a:rPr lang="cs-CZ" b="1" dirty="0"/>
              <a:t>Veronika Ondřejová</a:t>
            </a:r>
          </a:p>
          <a:p>
            <a:pPr marL="0" indent="0">
              <a:buNone/>
            </a:pPr>
            <a:r>
              <a:rPr lang="cs-CZ" dirty="0"/>
              <a:t>Manažerka projektu MAP III, administrace Šablon</a:t>
            </a:r>
          </a:p>
          <a:p>
            <a:pPr marL="0" indent="0">
              <a:buNone/>
            </a:pPr>
            <a:r>
              <a:rPr lang="cs-CZ" dirty="0"/>
              <a:t>E-mail: </a:t>
            </a:r>
            <a:r>
              <a:rPr lang="cs-CZ" dirty="0">
                <a:hlinkClick r:id="rId2"/>
              </a:rPr>
              <a:t>veronika.ondrejova@moravska-cesta.cz</a:t>
            </a:r>
            <a:endParaRPr lang="cs-CZ" dirty="0"/>
          </a:p>
          <a:p>
            <a:pPr marL="0" indent="0">
              <a:buNone/>
            </a:pPr>
            <a:r>
              <a:rPr lang="cs-CZ" dirty="0"/>
              <a:t>Mobil: 776 134 607</a:t>
            </a:r>
          </a:p>
        </p:txBody>
      </p:sp>
      <p:pic>
        <p:nvPicPr>
          <p:cNvPr id="5" name="Obrázek 4">
            <a:extLst>
              <a:ext uri="{FF2B5EF4-FFF2-40B4-BE49-F238E27FC236}">
                <a16:creationId xmlns:a16="http://schemas.microsoft.com/office/drawing/2014/main" id="{DBB7E5E0-3F56-4FFA-93A9-C08D70BC161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11021" y="5639603"/>
            <a:ext cx="4611370" cy="1029335"/>
          </a:xfrm>
          <a:prstGeom prst="rect">
            <a:avLst/>
          </a:prstGeom>
        </p:spPr>
      </p:pic>
      <p:pic>
        <p:nvPicPr>
          <p:cNvPr id="6" name="Obrázek 5">
            <a:extLst>
              <a:ext uri="{FF2B5EF4-FFF2-40B4-BE49-F238E27FC236}">
                <a16:creationId xmlns:a16="http://schemas.microsoft.com/office/drawing/2014/main" id="{6F9E33A8-9C7B-4BB2-BE51-8D9D1A3FF25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93979" y="115094"/>
            <a:ext cx="1990725" cy="1095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53054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10000"/>
    </mc:Choice>
    <mc:Fallback xmlns="">
      <p:transition advClick="0" advTm="10000"/>
    </mc:Fallback>
  </mc:AlternateContent>
</p:sld>
</file>

<file path=ppt/theme/theme1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307</TotalTime>
  <Words>255</Words>
  <Application>Microsoft Office PowerPoint</Application>
  <PresentationFormat>Širokoúhlá obrazovka</PresentationFormat>
  <Paragraphs>35</Paragraphs>
  <Slides>7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4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Roboto Condensed</vt:lpstr>
      <vt:lpstr>Motiv Office</vt:lpstr>
      <vt:lpstr>Místní akční plán vzdělávání III na území MAS Moravská cesta</vt:lpstr>
      <vt:lpstr>Představení MAP III</vt:lpstr>
      <vt:lpstr>Řídící výbor a pracovní skupiny</vt:lpstr>
      <vt:lpstr>Dosavadní činnost</vt:lpstr>
      <vt:lpstr>Co plánujeme dál</vt:lpstr>
      <vt:lpstr>Pohádky od nás</vt:lpstr>
      <vt:lpstr>Kontakt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Místní akční plán vzdělávání III na území MAS Moravská cesta</dc:title>
  <dc:creator>Miloslava Hrušková</dc:creator>
  <cp:lastModifiedBy>Miloslava Hrušková</cp:lastModifiedBy>
  <cp:revision>10</cp:revision>
  <cp:lastPrinted>2022-03-18T07:14:03Z</cp:lastPrinted>
  <dcterms:created xsi:type="dcterms:W3CDTF">2022-03-11T09:47:30Z</dcterms:created>
  <dcterms:modified xsi:type="dcterms:W3CDTF">2022-05-24T12:13:39Z</dcterms:modified>
</cp:coreProperties>
</file>